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5143500" type="screen16x9"/>
  <p:notesSz cx="6858000" cy="9144000"/>
  <p:embeddedFontLs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ris Gha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24T00:53:19.600" idx="1">
    <p:pos x="6000" y="0"/>
    <p:text>kasih hasil html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07766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9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7eb23d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7eb23d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16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f7eb23dc7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f7eb23dc7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f7eb23dc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f7eb23dc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Contoh algoritma mencari trending video</a:t>
            </a:r>
          </a:p>
        </p:txBody>
      </p:sp>
    </p:spTree>
    <p:extLst>
      <p:ext uri="{BB962C8B-B14F-4D97-AF65-F5344CB8AC3E}">
        <p14:creationId xmlns:p14="http://schemas.microsoft.com/office/powerpoint/2010/main" val="41565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f7eb23dc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f7eb23dc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7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7eb23dc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7eb23dc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417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dd3f10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dd3f104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Contoh intruksi dalam pemrograman</a:t>
            </a:r>
          </a:p>
        </p:txBody>
      </p:sp>
    </p:spTree>
    <p:extLst>
      <p:ext uri="{BB962C8B-B14F-4D97-AF65-F5344CB8AC3E}">
        <p14:creationId xmlns:p14="http://schemas.microsoft.com/office/powerpoint/2010/main" val="2602525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f7eb23dc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f7eb23dc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Macam-maca bahasa pemrograman</a:t>
            </a:r>
          </a:p>
        </p:txBody>
      </p:sp>
    </p:spTree>
    <p:extLst>
      <p:ext uri="{BB962C8B-B14F-4D97-AF65-F5344CB8AC3E}">
        <p14:creationId xmlns:p14="http://schemas.microsoft.com/office/powerpoint/2010/main" val="1399356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dd3f104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dd3f104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60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dd3f104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0dd3f104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419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0dd3f104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0dd3f104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de12e6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de12e6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96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0dd3f10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0dd3f104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7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0dd3f10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0dd3f10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4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dd3f104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0dd3f104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69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7eb23dc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7eb23dc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010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dd3f104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dd3f104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96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7eb23dc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7eb23dc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3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f7eb23dc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f7eb23dc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431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7eb23dc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7eb23dc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7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dd3f104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dd3f104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145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f7eb23dc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f7eb23dc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07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0de12e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0de12e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61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0dd3f10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0dd3f104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4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0dd3f104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0dd3f104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793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0dd3f104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0dd3f104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99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0dd3f10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0dd3f104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221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0dd3f104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0dd3f1049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96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0dd3f104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0dd3f104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154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dd3f104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dd3f104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02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dd3f104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0dd3f104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931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0dd3f104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0dd3f104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40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7eb23dc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f7eb23dc7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8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0de12e6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0de12e6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76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24eeabb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24eeabb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294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bf0dcb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ebf0dcb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4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f7eb23dc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f7eb23dc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9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2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Informasi produk hasil pemrograman</a:t>
            </a:r>
          </a:p>
        </p:txBody>
      </p:sp>
    </p:spTree>
    <p:extLst>
      <p:ext uri="{BB962C8B-B14F-4D97-AF65-F5344CB8AC3E}">
        <p14:creationId xmlns:p14="http://schemas.microsoft.com/office/powerpoint/2010/main" val="131799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Penjelasan definisi pemrograman</a:t>
            </a:r>
          </a:p>
        </p:txBody>
      </p:sp>
    </p:spTree>
    <p:extLst>
      <p:ext uri="{BB962C8B-B14F-4D97-AF65-F5344CB8AC3E}">
        <p14:creationId xmlns:p14="http://schemas.microsoft.com/office/powerpoint/2010/main" val="288205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dd3f10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dd3f10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7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hrom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code.visualstudio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schools.com/tags/default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schools.com/tags/ref_attributes.as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detik.com/kebugaran/d-4678787/bingung-pagi-ini-olahraga-apa-ini-5-alasan-sehat-harus-pilih-bersepe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101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“Pemrograman adalah suatu seni dalam menggunakan satu atau lebih </a:t>
            </a:r>
            <a:r>
              <a:rPr lang="en-GB" sz="1800" u="sng">
                <a:solidFill>
                  <a:schemeClr val="lt2"/>
                </a:solidFill>
              </a:rPr>
              <a:t>algoritma</a:t>
            </a:r>
            <a:r>
              <a:rPr lang="en-GB" sz="1800">
                <a:solidFill>
                  <a:schemeClr val="lt2"/>
                </a:solidFill>
              </a:rPr>
              <a:t> yang saling berhubungan dengan menggunakan suatu bahasa pemrograman tertentu sehingga menjadi suatu program komputer”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23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“Algoritma adalah prosedur langkah-demi-langkah untuk penghitungan. Algoritma digunakan untuk penghitungan, pemrosesan data, dan penalaran otomatis.”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56" name="Google Shape;156;p2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24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9800" y="869575"/>
            <a:ext cx="2133575" cy="37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26100" y="1229900"/>
            <a:ext cx="6205826" cy="304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Language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“Bahasa pemrograman komputer adalah </a:t>
            </a:r>
            <a:r>
              <a:rPr lang="en-GB" sz="1800" u="sng">
                <a:solidFill>
                  <a:schemeClr val="lt2"/>
                </a:solidFill>
              </a:rPr>
              <a:t>instruksi standar</a:t>
            </a:r>
            <a:r>
              <a:rPr lang="en-GB" sz="1800">
                <a:solidFill>
                  <a:schemeClr val="lt2"/>
                </a:solidFill>
              </a:rPr>
              <a:t> untuk memerintah komputer”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7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2250" y="690175"/>
            <a:ext cx="2133575" cy="37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11475" y="577338"/>
            <a:ext cx="3408824" cy="398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8"/>
          <p:cNvCxnSpPr/>
          <p:nvPr/>
        </p:nvCxnSpPr>
        <p:spPr>
          <a:xfrm>
            <a:off x="3458275" y="2566350"/>
            <a:ext cx="1046400" cy="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038" y="152400"/>
            <a:ext cx="43299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Script (JS)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“JavaScript is the programming language of HTML and the Web.”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31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w3schools.com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</a:rPr>
              <a:t>“Hypertext </a:t>
            </a:r>
            <a:r>
              <a:rPr lang="en-GB" sz="1800" dirty="0" err="1">
                <a:solidFill>
                  <a:schemeClr val="lt2"/>
                </a:solidFill>
              </a:rPr>
              <a:t>Markup</a:t>
            </a:r>
            <a:r>
              <a:rPr lang="en-GB" sz="1800" dirty="0">
                <a:solidFill>
                  <a:schemeClr val="lt2"/>
                </a:solidFill>
              </a:rPr>
              <a:t> Language (HTML) is the standard </a:t>
            </a:r>
            <a:r>
              <a:rPr lang="en-GB" sz="1800" dirty="0" err="1">
                <a:solidFill>
                  <a:schemeClr val="lt2"/>
                </a:solidFill>
              </a:rPr>
              <a:t>markup</a:t>
            </a:r>
            <a:r>
              <a:rPr lang="en-GB" sz="1800" dirty="0">
                <a:solidFill>
                  <a:schemeClr val="lt2"/>
                </a:solidFill>
              </a:rPr>
              <a:t> language for documents designed to be displayed in a web browser. It can be assisted by technologies such as Cascading Style Sheets (CSS) and scripting languages such as JavaScript (JS).”</a:t>
            </a:r>
            <a:endParaRPr sz="1800" dirty="0">
              <a:solidFill>
                <a:schemeClr val="lt2"/>
              </a:solidFill>
            </a:endParaRPr>
          </a:p>
        </p:txBody>
      </p:sp>
      <p:cxnSp>
        <p:nvCxnSpPr>
          <p:cNvPr id="205" name="Google Shape;205;p3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32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1038025" y="1001875"/>
            <a:ext cx="1872300" cy="936300"/>
          </a:xfrm>
          <a:prstGeom prst="homePlate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Programming Intro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635050" y="1002025"/>
            <a:ext cx="18723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252300" y="1001875"/>
            <a:ext cx="18723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847525" y="1001875"/>
            <a:ext cx="18723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Java</a:t>
            </a:r>
            <a:endParaRPr b="1">
              <a:solidFill>
                <a:srgbClr val="FFFFFF"/>
              </a:solidFill>
            </a:endParaRPr>
          </a:p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Script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038025" y="2108650"/>
            <a:ext cx="1872300" cy="936300"/>
          </a:xfrm>
          <a:prstGeom prst="homePlate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Algorithm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635050" y="2108800"/>
            <a:ext cx="20502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Searching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404700" y="2108650"/>
            <a:ext cx="18723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Sorting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1038025" y="3205325"/>
            <a:ext cx="1872300" cy="936300"/>
          </a:xfrm>
          <a:prstGeom prst="homePlate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Final Project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2635050" y="3205475"/>
            <a:ext cx="1872300" cy="9360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Simple</a:t>
            </a:r>
            <a:endParaRPr b="1">
              <a:solidFill>
                <a:srgbClr val="FFFFFF"/>
              </a:solidFill>
            </a:endParaRPr>
          </a:p>
          <a:p>
            <a:pPr marL="8890" lvl="0" indent="-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App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“Cascading Style Sheets (CSS) is a style sheet language used for describing the presentation of a document written in a markup language like HTML.”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33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 rotWithShape="1">
          <a:blip r:embed="rId3"/>
          <a:srcRect l="8875" t="8875"/>
          <a:stretch>
            <a:fillRect/>
          </a:stretch>
        </p:blipFill>
        <p:spPr>
          <a:xfrm>
            <a:off x="7056091" y="3313412"/>
            <a:ext cx="1741259" cy="1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880525" y="624263"/>
            <a:ext cx="1205826" cy="12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56088" y="1968837"/>
            <a:ext cx="854691" cy="120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77950" y="-1156296"/>
            <a:ext cx="6426374" cy="64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6899" y="254450"/>
            <a:ext cx="2749839" cy="19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62500" y="2369150"/>
            <a:ext cx="5120601" cy="19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31050" y="1037600"/>
            <a:ext cx="4447100" cy="11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-1282600" y="1024313"/>
            <a:ext cx="6300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https://www.google.com/chrome/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4061575" y="3442575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https://code.visualstudio.com/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45525" y="138763"/>
            <a:ext cx="5136502" cy="2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8025" y="2757925"/>
            <a:ext cx="5136538" cy="21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code: “Hello World!”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40857" y="1465800"/>
            <a:ext cx="53340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Alert</a:t>
            </a:r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36203" y="1465350"/>
            <a:ext cx="54673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with CSS</a:t>
            </a:r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20330" y="1465800"/>
            <a:ext cx="5062626" cy="2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6186675" cy="347830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2000" y="1715475"/>
            <a:ext cx="4279599" cy="3193275"/>
          </a:xfrm>
          <a:prstGeom prst="rect">
            <a:avLst/>
          </a:prstGeom>
          <a:noFill/>
          <a:ln>
            <a:noFill/>
          </a:ln>
          <a:effectLst>
            <a:outerShdw blurRad="57150" dist="85725" dir="540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</a:p>
        </p:txBody>
      </p:sp>
      <p:sp>
        <p:nvSpPr>
          <p:cNvPr id="278" name="Google Shape;278;p43"/>
          <p:cNvSpPr txBox="1"/>
          <p:nvPr/>
        </p:nvSpPr>
        <p:spPr>
          <a:xfrm>
            <a:off x="2856900" y="1403250"/>
            <a:ext cx="6146700" cy="23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is the standard </a:t>
            </a:r>
            <a:r>
              <a:rPr lang="en-GB" sz="1150" dirty="0" err="1">
                <a:latin typeface="Verdana"/>
                <a:ea typeface="Verdana"/>
                <a:cs typeface="Verdana"/>
                <a:sym typeface="Verdana"/>
              </a:rPr>
              <a:t>markup</a:t>
            </a: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 language for creating Web pages.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stands for Hyper Text </a:t>
            </a:r>
            <a:r>
              <a:rPr lang="en-GB" sz="1150" dirty="0" err="1">
                <a:latin typeface="Verdana"/>
                <a:ea typeface="Verdana"/>
                <a:cs typeface="Verdana"/>
                <a:sym typeface="Verdana"/>
              </a:rPr>
              <a:t>Markup</a:t>
            </a: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 Language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describes the structure of a Web page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consists of a series of elements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elements tell the browser how to display the content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elements are represented by tags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HTML tags label pieces of content such as "heading", "paragraph", "table", and so on</a:t>
            </a:r>
            <a:endParaRPr sz="115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-GB" sz="1150" dirty="0">
                <a:latin typeface="Verdana"/>
                <a:ea typeface="Verdana"/>
                <a:cs typeface="Verdana"/>
                <a:sym typeface="Verdana"/>
              </a:rPr>
              <a:t>Browsers do not display the HTML tags, but use them to render the content of the page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450" y="1403250"/>
            <a:ext cx="2716625" cy="2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Elements</a:t>
            </a:r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45313" y="1228650"/>
            <a:ext cx="6732476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98250" y="828975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https://www.w3schools.com/tags/default.asp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Elements</a:t>
            </a:r>
          </a:p>
        </p:txBody>
      </p:sp>
      <p:sp>
        <p:nvSpPr>
          <p:cNvPr id="292" name="Google Shape;292;p45"/>
          <p:cNvSpPr txBox="1"/>
          <p:nvPr/>
        </p:nvSpPr>
        <p:spPr>
          <a:xfrm>
            <a:off x="6520100" y="994650"/>
            <a:ext cx="3034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&lt;body&gt;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&lt;h1&gt;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img</a:t>
            </a: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&lt;h2&gt;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&lt;p&gt;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&lt;a</a:t>
            </a:r>
            <a:r>
              <a:rPr lang="en-GB" dirty="0" smtClean="0">
                <a:latin typeface="Roboto"/>
                <a:ea typeface="Roboto"/>
                <a:cs typeface="Roboto"/>
                <a:sym typeface="Roboto"/>
              </a:rPr>
              <a:t>&gt;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076250"/>
            <a:ext cx="6215301" cy="357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Elements</a:t>
            </a: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02950" y="750100"/>
            <a:ext cx="473810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</a:t>
            </a:r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32550" y="1378325"/>
            <a:ext cx="1239100" cy="2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90013" y="1378325"/>
            <a:ext cx="182880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05071" y="2561617"/>
            <a:ext cx="4507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smtClean="0"/>
              <a:t>Mobil-</a:t>
            </a:r>
            <a:r>
              <a:rPr lang="en-ID" b="1" dirty="0" err="1" smtClean="0"/>
              <a:t>mobil</a:t>
            </a:r>
            <a:r>
              <a:rPr lang="en-ID" b="1" dirty="0" smtClean="0"/>
              <a:t> yang </a:t>
            </a:r>
            <a:r>
              <a:rPr lang="en-ID" b="1" dirty="0" err="1" smtClean="0"/>
              <a:t>akan</a:t>
            </a:r>
            <a:r>
              <a:rPr lang="en-ID" b="1" dirty="0" smtClean="0"/>
              <a:t> </a:t>
            </a:r>
            <a:r>
              <a:rPr lang="en-ID" b="1" dirty="0" err="1" smtClean="0"/>
              <a:t>menggunakan</a:t>
            </a:r>
            <a:r>
              <a:rPr lang="en-ID" b="1" dirty="0" smtClean="0"/>
              <a:t> </a:t>
            </a:r>
            <a:r>
              <a:rPr lang="en-ID" b="1" dirty="0" err="1" smtClean="0"/>
              <a:t>teknologi</a:t>
            </a:r>
            <a:r>
              <a:rPr lang="en-ID" b="1" dirty="0" smtClean="0"/>
              <a:t> </a:t>
            </a:r>
            <a:r>
              <a:rPr lang="en-ID" b="1" dirty="0" err="1" smtClean="0"/>
              <a:t>mobil</a:t>
            </a:r>
            <a:r>
              <a:rPr lang="en-ID" b="1" dirty="0" smtClean="0"/>
              <a:t> </a:t>
            </a:r>
            <a:r>
              <a:rPr lang="en-ID" b="1" dirty="0" err="1" smtClean="0"/>
              <a:t>listrik</a:t>
            </a:r>
            <a:endParaRPr lang="en-ID" b="1" dirty="0" smtClean="0"/>
          </a:p>
          <a:p>
            <a:endParaRPr lang="en-ID" dirty="0"/>
          </a:p>
          <a:p>
            <a:r>
              <a:rPr lang="en-ID" b="1" dirty="0" smtClean="0"/>
              <a:t>No  Mobil</a:t>
            </a:r>
          </a:p>
          <a:p>
            <a:pPr lvl="2"/>
            <a:r>
              <a:rPr lang="en-ID" dirty="0" smtClean="0"/>
              <a:t>1    Toyota</a:t>
            </a:r>
          </a:p>
          <a:p>
            <a:pPr marL="342900" indent="-342900">
              <a:buAutoNum type="arabicPlain" startAt="2"/>
            </a:pPr>
            <a:r>
              <a:rPr lang="en-ID" dirty="0" smtClean="0"/>
              <a:t>Daihatsu</a:t>
            </a:r>
          </a:p>
          <a:p>
            <a:pPr marL="342900" indent="-342900">
              <a:buAutoNum type="arabicPlain" startAt="2"/>
            </a:pPr>
            <a:r>
              <a:rPr lang="en-ID" dirty="0" smtClean="0"/>
              <a:t>Nissan</a:t>
            </a:r>
          </a:p>
          <a:p>
            <a:pPr marL="342900" indent="-342900">
              <a:buAutoNum type="arabicPlain" startAt="2"/>
            </a:pPr>
            <a:endParaRPr lang="en-ID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</a:t>
            </a: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6944" y="1892174"/>
            <a:ext cx="1186316" cy="83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15850" y="1930206"/>
            <a:ext cx="1194173" cy="76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710011" y="2894633"/>
            <a:ext cx="1186316" cy="8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46938" y="2935149"/>
            <a:ext cx="2396202" cy="8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428218" y="1997817"/>
            <a:ext cx="714932" cy="62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394643" y="3015438"/>
            <a:ext cx="652081" cy="66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482224" y="1930200"/>
            <a:ext cx="667794" cy="61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482236" y="2894620"/>
            <a:ext cx="762071" cy="64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Attribute</a:t>
            </a:r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25825" y="2291925"/>
            <a:ext cx="40481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25825" y="2672925"/>
            <a:ext cx="44481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Attribute</a:t>
            </a: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8725" y="1260650"/>
            <a:ext cx="7546561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199750" y="843350"/>
            <a:ext cx="63918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 dirty="0">
                <a:solidFill>
                  <a:schemeClr val="hlink"/>
                </a:solidFill>
                <a:hlinkClick r:id="rId4"/>
              </a:rPr>
              <a:t>https://www.w3schools.com/tags/ref_attributes.asp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</a:t>
            </a:r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18525" y="1964550"/>
            <a:ext cx="38481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practising!</a:t>
            </a:r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Create HTML web article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https://health.detik.com/kebugaran/d-4678787/bingung-pagi-ini-olahraga-apa-ini-5-alasan-sehat-harus-pilih-bersepeda</a:t>
            </a:r>
            <a:endParaRPr lang="en-GB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/>
              <a:t>References: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u="sng" dirty="0">
                <a:solidFill>
                  <a:schemeClr val="hlink"/>
                </a:solidFill>
                <a:hlinkClick r:id="rId4"/>
              </a:rPr>
              <a:t>w3schools.com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101 Day 1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Introduction to programming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Today’s lesson:</a:t>
            </a:r>
            <a:endParaRPr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Course Overview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Programming Intro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JS Intro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Basic HTML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Create HTML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Use several basic tags</a:t>
            </a:r>
            <a:endParaRPr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“Strive for progress not perfection.”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356" name="Google Shape;356;p5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54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Unknown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Programming Intro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31325" y="1362125"/>
            <a:ext cx="1987450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61275" y="2820025"/>
            <a:ext cx="2399817" cy="1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31588" y="3016501"/>
            <a:ext cx="2400525" cy="1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64500" y="710825"/>
            <a:ext cx="4008826" cy="22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831602" y="2417675"/>
            <a:ext cx="3227695" cy="1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318774" y="1256400"/>
            <a:ext cx="1091725" cy="10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“Pemrograman adalah proses menulis, menguji dan memperbaiki (</a:t>
            </a:r>
            <a:r>
              <a:rPr lang="en-GB" sz="2400" i="1">
                <a:solidFill>
                  <a:schemeClr val="lt2"/>
                </a:solidFill>
              </a:rPr>
              <a:t>debug</a:t>
            </a:r>
            <a:r>
              <a:rPr lang="en-GB" sz="2400">
                <a:solidFill>
                  <a:schemeClr val="lt2"/>
                </a:solidFill>
              </a:rPr>
              <a:t>), dan memelihara kode yang membangun suatu program komputer”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21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Wikipedia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15675" y="1396975"/>
            <a:ext cx="4419600" cy="331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2225" y="478875"/>
            <a:ext cx="5762650" cy="2825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431</Words>
  <Application>Microsoft Office PowerPoint</Application>
  <PresentationFormat>On-screen Show (16:9)</PresentationFormat>
  <Paragraphs>93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Roboto</vt:lpstr>
      <vt:lpstr>Verdana</vt:lpstr>
      <vt:lpstr>Arial</vt:lpstr>
      <vt:lpstr>Material</vt:lpstr>
      <vt:lpstr>Programming 101</vt:lpstr>
      <vt:lpstr>PowerPoint Presentation</vt:lpstr>
      <vt:lpstr>PowerPoint Presentation</vt:lpstr>
      <vt:lpstr>Programming 101 Day 1</vt:lpstr>
      <vt:lpstr>Outline</vt:lpstr>
      <vt:lpstr>Programming</vt:lpstr>
      <vt:lpstr>PowerPoint Presentation</vt:lpstr>
      <vt:lpstr>“Pemrograman adalah proses menulis, menguji dan memperbaiki (debug), dan memelihara kode yang membangun suatu program komputer”</vt:lpstr>
      <vt:lpstr>PowerPoint Presentation</vt:lpstr>
      <vt:lpstr>“Pemrograman adalah suatu seni dalam menggunakan satu atau lebih algoritma yang saling berhubungan dengan menggunakan suatu bahasa pemrograman tertentu sehingga menjadi suatu program komputer”</vt:lpstr>
      <vt:lpstr>“Algoritma adalah prosedur langkah-demi-langkah untuk penghitungan. Algoritma digunakan untuk penghitungan, pemrosesan data, dan penalaran otomatis.”</vt:lpstr>
      <vt:lpstr>PowerPoint Presentation</vt:lpstr>
      <vt:lpstr>Programming Language</vt:lpstr>
      <vt:lpstr>“Bahasa pemrograman komputer adalah instruksi standar untuk memerintah komputer”</vt:lpstr>
      <vt:lpstr>PowerPoint Presentation</vt:lpstr>
      <vt:lpstr>PowerPoint Presentation</vt:lpstr>
      <vt:lpstr>Java Script (JS)</vt:lpstr>
      <vt:lpstr>“JavaScript is the programming language of HTML and the Web.”</vt:lpstr>
      <vt:lpstr>“Hypertext Markup Language (HTML) is the standard markup language for documents designed to be displayed in a web browser. It can be assisted by technologies such as Cascading Style Sheets (CSS) and scripting languages such as JavaScript (JS).”</vt:lpstr>
      <vt:lpstr>“Cascading Style Sheets (CSS) is a style sheet language used for describing the presentation of a document written in a markup language like HTML.”</vt:lpstr>
      <vt:lpstr>PowerPoint Presentation</vt:lpstr>
      <vt:lpstr>Requirements</vt:lpstr>
      <vt:lpstr>PowerPoint Presentation</vt:lpstr>
      <vt:lpstr>PowerPoint Presentation</vt:lpstr>
      <vt:lpstr>Let’s code: “Hello World!”</vt:lpstr>
      <vt:lpstr>HTML</vt:lpstr>
      <vt:lpstr>JS Alert</vt:lpstr>
      <vt:lpstr>Styling with CSS</vt:lpstr>
      <vt:lpstr>HTML</vt:lpstr>
      <vt:lpstr>Intro</vt:lpstr>
      <vt:lpstr>HTML Elements</vt:lpstr>
      <vt:lpstr>HTML Elements</vt:lpstr>
      <vt:lpstr>HTML Elements</vt:lpstr>
      <vt:lpstr>Table</vt:lpstr>
      <vt:lpstr>List</vt:lpstr>
      <vt:lpstr>HTML Attribute</vt:lpstr>
      <vt:lpstr>HTML Attribute</vt:lpstr>
      <vt:lpstr>Comment</vt:lpstr>
      <vt:lpstr>Keep practising!</vt:lpstr>
      <vt:lpstr>Today’s lesson: Course Overview Programming Intro JS Intro Basic HTML Create HTML Use several basic tags</vt:lpstr>
      <vt:lpstr>“Strive for progress not perfection.”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101</dc:title>
  <dc:creator/>
  <cp:lastModifiedBy>Windows User</cp:lastModifiedBy>
  <cp:revision>8</cp:revision>
  <dcterms:created xsi:type="dcterms:W3CDTF">2020-04-03T04:53:35Z</dcterms:created>
  <dcterms:modified xsi:type="dcterms:W3CDTF">2021-02-16T15:37:19Z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